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m Dostyk" initials="A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578" y="-8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ru-RU"/>
              <a:t>Образец заголовка</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A4D57E3-5A2C-4E69-A702-AFD609DDE0AD}" type="datetimeFigureOut">
              <a:rPr lang="ru-RU" smtClean="0"/>
              <a:t>19.05.2019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1392160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A4D57E3-5A2C-4E69-A702-AFD609DDE0AD}" type="datetimeFigureOut">
              <a:rPr lang="ru-RU" smtClean="0"/>
              <a:t>19.05.2019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372797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A4D57E3-5A2C-4E69-A702-AFD609DDE0AD}" type="datetimeFigureOut">
              <a:rPr lang="ru-RU" smtClean="0"/>
              <a:t>19.05.2019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2767383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A4D57E3-5A2C-4E69-A702-AFD609DDE0AD}" type="datetimeFigureOut">
              <a:rPr lang="ru-RU" smtClean="0"/>
              <a:t>19.05.2019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251C14-2C6F-4D64-8126-A90B9CE47129}" type="slidenum">
              <a:rPr lang="ru-RU" smtClean="0"/>
              <a:t>‹#›</a:t>
            </a:fld>
            <a:endParaRPr lang="ru-RU"/>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9471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A4D57E3-5A2C-4E69-A702-AFD609DDE0AD}" type="datetimeFigureOut">
              <a:rPr lang="ru-RU" smtClean="0"/>
              <a:t>19.05.2019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2136180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9A4D57E3-5A2C-4E69-A702-AFD609DDE0AD}" type="datetimeFigureOut">
              <a:rPr lang="ru-RU" smtClean="0"/>
              <a:t>19.05.2019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3908712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9A4D57E3-5A2C-4E69-A702-AFD609DDE0AD}" type="datetimeFigureOut">
              <a:rPr lang="ru-RU" smtClean="0"/>
              <a:t>19.05.2019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3937607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A4D57E3-5A2C-4E69-A702-AFD609DDE0AD}" type="datetimeFigureOut">
              <a:rPr lang="ru-RU" smtClean="0"/>
              <a:t>19.05.2019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4111221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A4D57E3-5A2C-4E69-A702-AFD609DDE0AD}" type="datetimeFigureOut">
              <a:rPr lang="ru-RU" smtClean="0"/>
              <a:t>19.05.2019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3582480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A4D57E3-5A2C-4E69-A702-AFD609DDE0AD}" type="datetimeFigureOut">
              <a:rPr lang="ru-RU" smtClean="0"/>
              <a:t>19.05.2019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3256279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A4D57E3-5A2C-4E69-A702-AFD609DDE0AD}" type="datetimeFigureOut">
              <a:rPr lang="ru-RU" smtClean="0"/>
              <a:t>19.05.2019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422207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A4D57E3-5A2C-4E69-A702-AFD609DDE0AD}" type="datetimeFigureOut">
              <a:rPr lang="ru-RU" smtClean="0"/>
              <a:t>19.05.2019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145864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A4D57E3-5A2C-4E69-A702-AFD609DDE0AD}" type="datetimeFigureOut">
              <a:rPr lang="ru-RU" smtClean="0"/>
              <a:t>19.05.2019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3795352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A4D57E3-5A2C-4E69-A702-AFD609DDE0AD}" type="datetimeFigureOut">
              <a:rPr lang="ru-RU" smtClean="0"/>
              <a:t>19.05.2019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3782731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D57E3-5A2C-4E69-A702-AFD609DDE0AD}" type="datetimeFigureOut">
              <a:rPr lang="ru-RU" smtClean="0"/>
              <a:t>19.05.2019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2517572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A4D57E3-5A2C-4E69-A702-AFD609DDE0AD}" type="datetimeFigureOut">
              <a:rPr lang="ru-RU" smtClean="0"/>
              <a:t>19.05.2019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375339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A4D57E3-5A2C-4E69-A702-AFD609DDE0AD}" type="datetimeFigureOut">
              <a:rPr lang="ru-RU" smtClean="0"/>
              <a:t>19.05.2019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251C14-2C6F-4D64-8126-A90B9CE47129}" type="slidenum">
              <a:rPr lang="ru-RU" smtClean="0"/>
              <a:t>‹#›</a:t>
            </a:fld>
            <a:endParaRPr lang="ru-RU"/>
          </a:p>
        </p:txBody>
      </p:sp>
    </p:spTree>
    <p:extLst>
      <p:ext uri="{BB962C8B-B14F-4D97-AF65-F5344CB8AC3E}">
        <p14:creationId xmlns:p14="http://schemas.microsoft.com/office/powerpoint/2010/main" val="908449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A4D57E3-5A2C-4E69-A702-AFD609DDE0AD}" type="datetimeFigureOut">
              <a:rPr lang="ru-RU" smtClean="0"/>
              <a:t>19.05.2019</a:t>
            </a:fld>
            <a:endParaRPr lang="ru-RU"/>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0251C14-2C6F-4D64-8126-A90B9CE47129}" type="slidenum">
              <a:rPr lang="ru-RU" smtClean="0"/>
              <a:t>‹#›</a:t>
            </a:fld>
            <a:endParaRPr lang="ru-RU"/>
          </a:p>
        </p:txBody>
      </p:sp>
    </p:spTree>
    <p:extLst>
      <p:ext uri="{BB962C8B-B14F-4D97-AF65-F5344CB8AC3E}">
        <p14:creationId xmlns:p14="http://schemas.microsoft.com/office/powerpoint/2010/main" val="15907834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D0A587D5-E7B7-406C-A7C0-4EB075B4FC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4606" y="253215"/>
            <a:ext cx="1595943" cy="1631852"/>
          </a:xfrm>
          <a:prstGeom prst="rect">
            <a:avLst/>
          </a:prstGeom>
        </p:spPr>
      </p:pic>
      <p:pic>
        <p:nvPicPr>
          <p:cNvPr id="7" name="Рисунок 6">
            <a:extLst>
              <a:ext uri="{FF2B5EF4-FFF2-40B4-BE49-F238E27FC236}">
                <a16:creationId xmlns="" xmlns:a16="http://schemas.microsoft.com/office/drawing/2014/main" id="{B09E3202-8BCF-446E-B066-F7885CF03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626" y="323555"/>
            <a:ext cx="1479307" cy="1491179"/>
          </a:xfrm>
          <a:prstGeom prst="rect">
            <a:avLst/>
          </a:prstGeom>
        </p:spPr>
      </p:pic>
      <p:sp>
        <p:nvSpPr>
          <p:cNvPr id="9" name="TextBox 8">
            <a:extLst>
              <a:ext uri="{FF2B5EF4-FFF2-40B4-BE49-F238E27FC236}">
                <a16:creationId xmlns="" xmlns:a16="http://schemas.microsoft.com/office/drawing/2014/main" id="{28354662-D329-4153-ACDE-782447E08365}"/>
              </a:ext>
            </a:extLst>
          </p:cNvPr>
          <p:cNvSpPr txBox="1"/>
          <p:nvPr/>
        </p:nvSpPr>
        <p:spPr>
          <a:xfrm>
            <a:off x="2841674" y="323555"/>
            <a:ext cx="6246055" cy="4370427"/>
          </a:xfrm>
          <a:prstGeom prst="rect">
            <a:avLst/>
          </a:prstGeom>
          <a:noFill/>
        </p:spPr>
        <p:txBody>
          <a:bodyPr wrap="square" rtlCol="0">
            <a:spAutoFit/>
          </a:bodyPr>
          <a:lstStyle/>
          <a:p>
            <a:pPr algn="ctr"/>
            <a:r>
              <a:rPr lang="ru-RU" dirty="0"/>
              <a:t>КАЗАХСКИЙ НАЦИОНАЛЬНЫЙ УНИВЕРСИТЕТ ИМЕНИ АЛЬ-ФАРАБИ</a:t>
            </a:r>
          </a:p>
          <a:p>
            <a:pPr algn="ctr"/>
            <a:r>
              <a:rPr lang="ru-RU" dirty="0"/>
              <a:t>КАФЕДРА МЕЖДУНАРОДНОГО ПРАВА</a:t>
            </a:r>
          </a:p>
          <a:p>
            <a:pPr algn="ctr"/>
            <a:endParaRPr lang="ru-RU" dirty="0"/>
          </a:p>
          <a:p>
            <a:pPr algn="ctr"/>
            <a:endParaRPr lang="ru-RU" dirty="0"/>
          </a:p>
          <a:p>
            <a:pPr algn="ctr"/>
            <a:endParaRPr lang="ru-RU" dirty="0"/>
          </a:p>
          <a:p>
            <a:pPr algn="ctr"/>
            <a:endParaRPr lang="ru-RU" dirty="0"/>
          </a:p>
          <a:p>
            <a:pPr algn="ctr"/>
            <a:r>
              <a:rPr lang="ru-RU" sz="4400" b="1" dirty="0">
                <a:solidFill>
                  <a:srgbClr val="FF0000"/>
                </a:solidFill>
              </a:rPr>
              <a:t>ПРЕЗЕНТАЦИЯ </a:t>
            </a:r>
          </a:p>
          <a:p>
            <a:pPr algn="ctr"/>
            <a:r>
              <a:rPr lang="ru-RU" dirty="0"/>
              <a:t>НА ТЕМУ: </a:t>
            </a:r>
            <a:r>
              <a:rPr lang="ru-RU" dirty="0" smtClean="0"/>
              <a:t> </a:t>
            </a:r>
            <a:r>
              <a:rPr lang="ru-RU" dirty="0"/>
              <a:t>Административные правонарушения, посягающие на установленный порядок</a:t>
            </a:r>
          </a:p>
          <a:p>
            <a:pPr algn="ctr"/>
            <a:r>
              <a:rPr lang="ru-RU" dirty="0"/>
              <a:t>режима Государственной границы Республики Казахстан и порядок пребывания на территории</a:t>
            </a:r>
          </a:p>
          <a:p>
            <a:pPr algn="ctr"/>
            <a:r>
              <a:rPr lang="ru-RU" dirty="0"/>
              <a:t>Республики Казахстан</a:t>
            </a:r>
          </a:p>
          <a:p>
            <a:pPr algn="ctr"/>
            <a:r>
              <a:rPr lang="ru-RU" dirty="0"/>
              <a:t> </a:t>
            </a:r>
          </a:p>
        </p:txBody>
      </p:sp>
      <p:sp>
        <p:nvSpPr>
          <p:cNvPr id="10" name="TextBox 9">
            <a:extLst>
              <a:ext uri="{FF2B5EF4-FFF2-40B4-BE49-F238E27FC236}">
                <a16:creationId xmlns="" xmlns:a16="http://schemas.microsoft.com/office/drawing/2014/main" id="{067DFD7E-C903-48C7-8671-84D4B7D300E9}"/>
              </a:ext>
            </a:extLst>
          </p:cNvPr>
          <p:cNvSpPr txBox="1"/>
          <p:nvPr/>
        </p:nvSpPr>
        <p:spPr>
          <a:xfrm>
            <a:off x="6602681" y="5219111"/>
            <a:ext cx="4946897" cy="369332"/>
          </a:xfrm>
          <a:prstGeom prst="rect">
            <a:avLst/>
          </a:prstGeom>
          <a:noFill/>
        </p:spPr>
        <p:txBody>
          <a:bodyPr wrap="square" rtlCol="0">
            <a:spAutoFit/>
          </a:bodyPr>
          <a:lstStyle/>
          <a:p>
            <a:r>
              <a:rPr lang="ru-RU" dirty="0">
                <a:solidFill>
                  <a:srgbClr val="92D050"/>
                </a:solidFill>
              </a:rPr>
              <a:t> </a:t>
            </a:r>
            <a:r>
              <a:rPr lang="ru-RU" dirty="0" smtClean="0">
                <a:solidFill>
                  <a:srgbClr val="92D050"/>
                </a:solidFill>
              </a:rPr>
              <a:t>ПРЕПОДАВАТЕЛЬ  :  ТУСУПОВА   А.Ж.</a:t>
            </a:r>
            <a:endParaRPr lang="ru-RU" dirty="0">
              <a:solidFill>
                <a:srgbClr val="92D050"/>
              </a:solidFill>
            </a:endParaRPr>
          </a:p>
        </p:txBody>
      </p:sp>
      <p:sp>
        <p:nvSpPr>
          <p:cNvPr id="11" name="TextBox 10">
            <a:extLst>
              <a:ext uri="{FF2B5EF4-FFF2-40B4-BE49-F238E27FC236}">
                <a16:creationId xmlns="" xmlns:a16="http://schemas.microsoft.com/office/drawing/2014/main" id="{254729B7-C762-4D7D-8899-66661FFA72CE}"/>
              </a:ext>
            </a:extLst>
          </p:cNvPr>
          <p:cNvSpPr txBox="1"/>
          <p:nvPr/>
        </p:nvSpPr>
        <p:spPr>
          <a:xfrm>
            <a:off x="3165231" y="6091311"/>
            <a:ext cx="5078437" cy="369332"/>
          </a:xfrm>
          <a:prstGeom prst="rect">
            <a:avLst/>
          </a:prstGeom>
          <a:noFill/>
        </p:spPr>
        <p:txBody>
          <a:bodyPr wrap="square" rtlCol="0">
            <a:spAutoFit/>
          </a:bodyPr>
          <a:lstStyle/>
          <a:p>
            <a:pPr algn="ctr"/>
            <a:r>
              <a:rPr lang="ru-RU" b="1" i="1" dirty="0"/>
              <a:t>АЛМАТЫ, </a:t>
            </a:r>
            <a:r>
              <a:rPr lang="ru-RU" b="1" i="1" dirty="0" smtClean="0"/>
              <a:t>2019</a:t>
            </a:r>
            <a:endParaRPr lang="ru-RU" b="1" i="1" dirty="0"/>
          </a:p>
        </p:txBody>
      </p:sp>
    </p:spTree>
    <p:extLst>
      <p:ext uri="{BB962C8B-B14F-4D97-AF65-F5344CB8AC3E}">
        <p14:creationId xmlns:p14="http://schemas.microsoft.com/office/powerpoint/2010/main" val="688239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2C75870-CFA8-4889-B724-5ECF9AE0CBD8}"/>
              </a:ext>
            </a:extLst>
          </p:cNvPr>
          <p:cNvSpPr txBox="1"/>
          <p:nvPr/>
        </p:nvSpPr>
        <p:spPr>
          <a:xfrm>
            <a:off x="281353" y="-28140"/>
            <a:ext cx="11868443" cy="7294305"/>
          </a:xfrm>
          <a:prstGeom prst="rect">
            <a:avLst/>
          </a:prstGeom>
          <a:noFill/>
        </p:spPr>
        <p:txBody>
          <a:bodyPr wrap="square" rtlCol="0">
            <a:spAutoFit/>
          </a:bodyPr>
          <a:lstStyle/>
          <a:p>
            <a:r>
              <a:rPr lang="ru-RU" dirty="0">
                <a:solidFill>
                  <a:srgbClr val="FF0000"/>
                </a:solidFill>
              </a:rPr>
              <a:t>6) </a:t>
            </a:r>
            <a:r>
              <a:rPr lang="ru-RU" dirty="0">
                <a:solidFill>
                  <a:srgbClr val="00B050"/>
                </a:solidFill>
              </a:rPr>
              <a:t>Статья 515. </a:t>
            </a:r>
            <a:r>
              <a:rPr lang="ru-RU" dirty="0"/>
              <a:t>Незаконный провоз через Государственную границу Республики Казахстан</a:t>
            </a:r>
          </a:p>
          <a:p>
            <a:r>
              <a:rPr lang="ru-RU" dirty="0"/>
              <a:t> 1. Непринятие транспортной или иной организацией, осуществляющей международную перевозку, мер по предотвращению незаконного проникновения лиц на транспортное средство и использования его для незаконного пересечения Государственной границы РК, повлекшее незаконное пересечение или попытку незаконного пересечения Государственной границы РК одним или несколькими нарушителями, -</a:t>
            </a:r>
          </a:p>
          <a:p>
            <a:r>
              <a:rPr lang="ru-RU" dirty="0"/>
              <a:t>влечет штраф в размере пятисот месячных расчетных показателей.</a:t>
            </a:r>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r>
              <a:rPr lang="ru-RU" dirty="0"/>
              <a:t>2. Непринятие работником транспортной или иной организации, осуществляющей международную перевозку, входящих в его служебные обязанности мер по предотвращению незаконного проникновения лиц на транспортное средство и использования его для незаконного пересечения Государственной границы РК, повлекшее незаконное пересечение Государственной границы РК, если указанное деяние не являлось пособничеством в преступлении или попыткой незаконного пересечения Государственной границы РК одним или несколькими нарушителями,-влечет штраф в размере двадцати пяти месячных расчетных показателей.</a:t>
            </a:r>
          </a:p>
          <a:p>
            <a:r>
              <a:rPr lang="ru-RU" dirty="0"/>
              <a:t>3. Непринятие лицом, пересекающим по частным делам Государственную границу РК, мер по предотвращению использования управляемого им транспортного средства другим лицом для незаконного пересечения Государственной границы РК, повлекшее незаконное пересечение или попытку незаконного пересечения Государственной границы РК одним или несколькими нарушителями, -</a:t>
            </a:r>
          </a:p>
          <a:p>
            <a:r>
              <a:rPr lang="ru-RU" dirty="0"/>
              <a:t>влечет штраф в размере десяти месячных расчетных показателей.</a:t>
            </a:r>
          </a:p>
          <a:p>
            <a:r>
              <a:rPr lang="ru-RU" dirty="0"/>
              <a:t> </a:t>
            </a:r>
          </a:p>
        </p:txBody>
      </p:sp>
      <p:pic>
        <p:nvPicPr>
          <p:cNvPr id="6" name="Рисунок 5">
            <a:extLst>
              <a:ext uri="{FF2B5EF4-FFF2-40B4-BE49-F238E27FC236}">
                <a16:creationId xmlns="" xmlns:a16="http://schemas.microsoft.com/office/drawing/2014/main" id="{3A05DC6B-6B65-41A0-9065-D838D8A41293}"/>
              </a:ext>
            </a:extLst>
          </p:cNvPr>
          <p:cNvPicPr>
            <a:picLocks noChangeAspect="1"/>
          </p:cNvPicPr>
          <p:nvPr/>
        </p:nvPicPr>
        <p:blipFill>
          <a:blip r:embed="rId2"/>
          <a:stretch>
            <a:fillRect/>
          </a:stretch>
        </p:blipFill>
        <p:spPr>
          <a:xfrm>
            <a:off x="7723164" y="1555872"/>
            <a:ext cx="3894992" cy="2107191"/>
          </a:xfrm>
          <a:prstGeom prst="rect">
            <a:avLst/>
          </a:prstGeom>
        </p:spPr>
      </p:pic>
      <p:pic>
        <p:nvPicPr>
          <p:cNvPr id="7" name="Рисунок 6">
            <a:extLst>
              <a:ext uri="{FF2B5EF4-FFF2-40B4-BE49-F238E27FC236}">
                <a16:creationId xmlns="" xmlns:a16="http://schemas.microsoft.com/office/drawing/2014/main" id="{19CA6FC7-1E4B-422E-91F3-743677F06CB5}"/>
              </a:ext>
            </a:extLst>
          </p:cNvPr>
          <p:cNvPicPr>
            <a:picLocks noChangeAspect="1"/>
          </p:cNvPicPr>
          <p:nvPr/>
        </p:nvPicPr>
        <p:blipFill>
          <a:blip r:embed="rId3"/>
          <a:stretch>
            <a:fillRect/>
          </a:stretch>
        </p:blipFill>
        <p:spPr>
          <a:xfrm>
            <a:off x="3625361" y="1690541"/>
            <a:ext cx="3894992" cy="2229883"/>
          </a:xfrm>
          <a:prstGeom prst="rect">
            <a:avLst/>
          </a:prstGeom>
        </p:spPr>
      </p:pic>
      <p:pic>
        <p:nvPicPr>
          <p:cNvPr id="8" name="Рисунок 7">
            <a:extLst>
              <a:ext uri="{FF2B5EF4-FFF2-40B4-BE49-F238E27FC236}">
                <a16:creationId xmlns="" xmlns:a16="http://schemas.microsoft.com/office/drawing/2014/main" id="{200900FC-005C-491B-ACF0-A50FBE6BFEFC}"/>
              </a:ext>
            </a:extLst>
          </p:cNvPr>
          <p:cNvPicPr>
            <a:picLocks noChangeAspect="1"/>
          </p:cNvPicPr>
          <p:nvPr/>
        </p:nvPicPr>
        <p:blipFill>
          <a:blip r:embed="rId4"/>
          <a:stretch>
            <a:fillRect/>
          </a:stretch>
        </p:blipFill>
        <p:spPr>
          <a:xfrm>
            <a:off x="166394" y="1833075"/>
            <a:ext cx="3357562" cy="1785937"/>
          </a:xfrm>
          <a:prstGeom prst="rect">
            <a:avLst/>
          </a:prstGeom>
        </p:spPr>
      </p:pic>
    </p:spTree>
    <p:extLst>
      <p:ext uri="{BB962C8B-B14F-4D97-AF65-F5344CB8AC3E}">
        <p14:creationId xmlns:p14="http://schemas.microsoft.com/office/powerpoint/2010/main" val="3320310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5738202-387D-49D4-9ACB-6BE511FC89DE}"/>
              </a:ext>
            </a:extLst>
          </p:cNvPr>
          <p:cNvSpPr txBox="1"/>
          <p:nvPr/>
        </p:nvSpPr>
        <p:spPr>
          <a:xfrm>
            <a:off x="168812" y="365760"/>
            <a:ext cx="11338560" cy="3139321"/>
          </a:xfrm>
          <a:prstGeom prst="rect">
            <a:avLst/>
          </a:prstGeom>
          <a:noFill/>
        </p:spPr>
        <p:txBody>
          <a:bodyPr wrap="square" rtlCol="0">
            <a:spAutoFit/>
          </a:bodyPr>
          <a:lstStyle/>
          <a:p>
            <a:r>
              <a:rPr lang="ru-RU" dirty="0">
                <a:solidFill>
                  <a:srgbClr val="FF0000"/>
                </a:solidFill>
              </a:rPr>
              <a:t>7) </a:t>
            </a:r>
            <a:r>
              <a:rPr lang="ru-RU" dirty="0">
                <a:solidFill>
                  <a:srgbClr val="00B050"/>
                </a:solidFill>
              </a:rPr>
              <a:t>Статья 516. </a:t>
            </a:r>
            <a:r>
              <a:rPr lang="ru-RU" dirty="0"/>
              <a:t>Неповиновение законному распоряжению или требованию военнослужащего в связи с исполнением им обязанностей по охране Государственной границы Республики Казахстан </a:t>
            </a:r>
          </a:p>
          <a:p>
            <a:r>
              <a:rPr lang="ru-RU" dirty="0"/>
              <a:t>1. Неповиновение законному распоряжению или требованию военнослужащего при исполнении им обязанностей по охране Государственной границы РК -</a:t>
            </a:r>
          </a:p>
          <a:p>
            <a:r>
              <a:rPr lang="ru-RU" dirty="0"/>
              <a:t>влечет штраф в размере десяти месячных расчетных показателей либо административный арест на срок до пяти суток.</a:t>
            </a:r>
          </a:p>
          <a:p>
            <a:r>
              <a:rPr lang="ru-RU" dirty="0"/>
              <a:t>2. Действия, предусмотренные частью первой настоящей статьи, совершенные иностранцем либо лицом без гражданства, -</a:t>
            </a:r>
          </a:p>
          <a:p>
            <a:r>
              <a:rPr lang="ru-RU" dirty="0"/>
              <a:t>влекут административный арест сроком до пяти суток с административным выдворением за пределы Республики Казахстан.</a:t>
            </a:r>
          </a:p>
          <a:p>
            <a:r>
              <a:rPr lang="ru-RU" dirty="0"/>
              <a:t> </a:t>
            </a:r>
          </a:p>
        </p:txBody>
      </p:sp>
      <p:pic>
        <p:nvPicPr>
          <p:cNvPr id="5" name="Рисунок 4">
            <a:extLst>
              <a:ext uri="{FF2B5EF4-FFF2-40B4-BE49-F238E27FC236}">
                <a16:creationId xmlns="" xmlns:a16="http://schemas.microsoft.com/office/drawing/2014/main" id="{E09AAADB-3218-4DCE-848D-BC03E7EF5D00}"/>
              </a:ext>
            </a:extLst>
          </p:cNvPr>
          <p:cNvPicPr>
            <a:picLocks noChangeAspect="1"/>
          </p:cNvPicPr>
          <p:nvPr/>
        </p:nvPicPr>
        <p:blipFill>
          <a:blip r:embed="rId2"/>
          <a:stretch>
            <a:fillRect/>
          </a:stretch>
        </p:blipFill>
        <p:spPr>
          <a:xfrm>
            <a:off x="168812" y="3352920"/>
            <a:ext cx="5938075" cy="3337560"/>
          </a:xfrm>
          <a:prstGeom prst="rect">
            <a:avLst/>
          </a:prstGeom>
          <a:ln>
            <a:noFill/>
          </a:ln>
          <a:effectLst>
            <a:softEdge rad="112500"/>
          </a:effectLst>
        </p:spPr>
      </p:pic>
      <p:pic>
        <p:nvPicPr>
          <p:cNvPr id="6" name="Рисунок 5">
            <a:extLst>
              <a:ext uri="{FF2B5EF4-FFF2-40B4-BE49-F238E27FC236}">
                <a16:creationId xmlns="" xmlns:a16="http://schemas.microsoft.com/office/drawing/2014/main" id="{584AA039-4480-4054-A184-A2FF9CE6913A}"/>
              </a:ext>
            </a:extLst>
          </p:cNvPr>
          <p:cNvPicPr>
            <a:picLocks noChangeAspect="1"/>
          </p:cNvPicPr>
          <p:nvPr/>
        </p:nvPicPr>
        <p:blipFill>
          <a:blip r:embed="rId3"/>
          <a:stretch>
            <a:fillRect/>
          </a:stretch>
        </p:blipFill>
        <p:spPr>
          <a:xfrm>
            <a:off x="6106887" y="3429000"/>
            <a:ext cx="5802811" cy="3139321"/>
          </a:xfrm>
          <a:prstGeom prst="rect">
            <a:avLst/>
          </a:prstGeom>
          <a:ln>
            <a:noFill/>
          </a:ln>
          <a:effectLst>
            <a:softEdge rad="112500"/>
          </a:effectLst>
        </p:spPr>
      </p:pic>
    </p:spTree>
    <p:extLst>
      <p:ext uri="{BB962C8B-B14F-4D97-AF65-F5344CB8AC3E}">
        <p14:creationId xmlns:p14="http://schemas.microsoft.com/office/powerpoint/2010/main" val="756121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6CA28A3-E996-4379-9F18-FBCDDE6C802C}"/>
              </a:ext>
            </a:extLst>
          </p:cNvPr>
          <p:cNvSpPr txBox="1"/>
          <p:nvPr/>
        </p:nvSpPr>
        <p:spPr>
          <a:xfrm>
            <a:off x="182880" y="126606"/>
            <a:ext cx="11788726" cy="6740307"/>
          </a:xfrm>
          <a:prstGeom prst="rect">
            <a:avLst/>
          </a:prstGeom>
          <a:noFill/>
        </p:spPr>
        <p:txBody>
          <a:bodyPr wrap="square" rtlCol="0">
            <a:spAutoFit/>
          </a:bodyPr>
          <a:lstStyle/>
          <a:p>
            <a:r>
              <a:rPr lang="ru-RU" dirty="0">
                <a:solidFill>
                  <a:srgbClr val="FF0000"/>
                </a:solidFill>
              </a:rPr>
              <a:t>8) </a:t>
            </a:r>
            <a:r>
              <a:rPr lang="ru-RU" dirty="0">
                <a:solidFill>
                  <a:srgbClr val="00B050"/>
                </a:solidFill>
              </a:rPr>
              <a:t>Статья 519. </a:t>
            </a:r>
            <a:r>
              <a:rPr lang="ru-RU" dirty="0"/>
              <a:t>Привлечение иностранной рабочей силы и трудовых иммигрантов с нарушением законодательства Республики Казахстан </a:t>
            </a:r>
          </a:p>
          <a:p>
            <a:r>
              <a:rPr lang="ru-RU" dirty="0"/>
              <a:t>1. Привлечение работодателем иностранной рабочей силы без разрешения местного исполнительного органа или использование труда иностранцев и лиц без гражданства, не имеющих справок о соответствии квалификации для самостоятельного трудоустройства, выданных уполномоченным органом по вопросам миграции населения, или разрешений трудовому иммигранту, выдаваемых органами внутренних дел, -</a:t>
            </a:r>
          </a:p>
          <a:p>
            <a:r>
              <a:rPr lang="ru-RU" dirty="0"/>
              <a:t>влекут штраф на физических лиц в размере тридцати, на должностных лиц - в размере пятидесяти, на субъектов малого предпринимательства или некоммерческие организации - в размере ста, на субъектов среднего предпринимательства - в размере двухсот, на субъектов крупного предпринимательства - в размере семисот месячных расчетных показателей.</a:t>
            </a:r>
          </a:p>
          <a:p>
            <a:endParaRPr lang="ru-RU" dirty="0"/>
          </a:p>
          <a:p>
            <a:r>
              <a:rPr lang="ru-RU" dirty="0"/>
              <a:t>2. Привлечение работодателем иностранного работника на должность (профессию или специальность), не соответствующую должности (профессии или специальности), указанной в разрешении местного исполнительного органа на привлечение иностранной рабочей силы, -влечет штраф на физических лиц в размере тридцати, на должностных лиц - в размере пятидесяти, на субъектов малого предпринимательства или некоммерческие организации - в размере ста, на субъектов среднего предпринимательства - в размере двухсот, на субъектов крупного предпринимательства - в размере семисот месячных расчетных показателей.</a:t>
            </a:r>
          </a:p>
          <a:p>
            <a:endParaRPr lang="ru-RU" dirty="0"/>
          </a:p>
          <a:p>
            <a:r>
              <a:rPr lang="ru-RU" dirty="0"/>
              <a:t>3. Действия, предусмотренные частями первой и второй настоящей статьи, совершенные повторно в течение года после наложения административного взыскания, -</a:t>
            </a:r>
          </a:p>
          <a:p>
            <a:r>
              <a:rPr lang="ru-RU" dirty="0"/>
              <a:t>влекут штраф на физических лиц в размере пятидесяти, на должностных лиц - в размере ста, на субъектов малого предпринимательства или некоммерческие организации - в размере двухсот, на субъектов среднего предпринимательства - в размере трехсот, на субъектов крупного предпринимательства - в размере одной тысячи месячных расчетных показателей.</a:t>
            </a:r>
          </a:p>
        </p:txBody>
      </p:sp>
    </p:spTree>
    <p:extLst>
      <p:ext uri="{BB962C8B-B14F-4D97-AF65-F5344CB8AC3E}">
        <p14:creationId xmlns:p14="http://schemas.microsoft.com/office/powerpoint/2010/main" val="253927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7E70E6A-D4BA-49DF-B33A-C92B61992150}"/>
              </a:ext>
            </a:extLst>
          </p:cNvPr>
          <p:cNvSpPr txBox="1"/>
          <p:nvPr/>
        </p:nvSpPr>
        <p:spPr>
          <a:xfrm>
            <a:off x="239151" y="281354"/>
            <a:ext cx="11713698" cy="3416320"/>
          </a:xfrm>
          <a:prstGeom prst="rect">
            <a:avLst/>
          </a:prstGeom>
          <a:noFill/>
        </p:spPr>
        <p:txBody>
          <a:bodyPr wrap="square" rtlCol="0">
            <a:spAutoFit/>
          </a:bodyPr>
          <a:lstStyle/>
          <a:p>
            <a:r>
              <a:rPr lang="ru-RU" dirty="0"/>
              <a:t>4. Привлечение работодателем - физическим лицом к выполнению работ (оказанию услуг) в домашнем хозяйстве трудовых иммигрантов без соответствующего разрешения, выдаваемого органами внутренних дел, или заключение трудовых договоров по выполнению работ (оказанию услуг) в домашнем хозяйстве одним работодателем - физическим лицом одновременно более чем с пятью трудовыми иммигрантами -</a:t>
            </a:r>
          </a:p>
          <a:p>
            <a:r>
              <a:rPr lang="ru-RU" dirty="0"/>
              <a:t>влечет штраф в размере тридцати месячных расчетных показателей.</a:t>
            </a:r>
          </a:p>
          <a:p>
            <a:r>
              <a:rPr lang="ru-RU" dirty="0"/>
              <a:t>5. Действия, предусмотренные частью пятой настоящей статьи, совершенные повторно в течение года после наложения административного взыскания, -влекут штраф в размере пятидесяти месячных расчетных показателей.</a:t>
            </a:r>
          </a:p>
          <a:p>
            <a:r>
              <a:rPr lang="ru-RU" dirty="0"/>
              <a:t> </a:t>
            </a:r>
            <a:r>
              <a:rPr lang="ru-RU" sz="2400" dirty="0">
                <a:solidFill>
                  <a:srgbClr val="92D050"/>
                </a:solidFill>
              </a:rPr>
              <a:t>Трудовой мигрант </a:t>
            </a:r>
            <a:r>
              <a:rPr lang="ru-RU" sz="2400" dirty="0"/>
              <a:t>в понимании конвенции ООН — лицо (трудящийся), которое будет заниматься, занимается или занималось оплачиваемой деятельностью в государстве, гражданином которого он или она не является (мигрант). </a:t>
            </a:r>
            <a:endParaRPr lang="ru-RU" dirty="0"/>
          </a:p>
        </p:txBody>
      </p:sp>
      <p:pic>
        <p:nvPicPr>
          <p:cNvPr id="5" name="Рисунок 4">
            <a:extLst>
              <a:ext uri="{FF2B5EF4-FFF2-40B4-BE49-F238E27FC236}">
                <a16:creationId xmlns="" xmlns:a16="http://schemas.microsoft.com/office/drawing/2014/main" id="{DF9B5DC2-837C-49AB-8099-03A30F29D7E1}"/>
              </a:ext>
            </a:extLst>
          </p:cNvPr>
          <p:cNvPicPr>
            <a:picLocks noChangeAspect="1"/>
          </p:cNvPicPr>
          <p:nvPr/>
        </p:nvPicPr>
        <p:blipFill>
          <a:blip r:embed="rId2"/>
          <a:stretch>
            <a:fillRect/>
          </a:stretch>
        </p:blipFill>
        <p:spPr>
          <a:xfrm>
            <a:off x="281346" y="3625949"/>
            <a:ext cx="3699102" cy="2576527"/>
          </a:xfrm>
          <a:prstGeom prst="rect">
            <a:avLst/>
          </a:prstGeom>
          <a:ln>
            <a:noFill/>
          </a:ln>
          <a:effectLst>
            <a:softEdge rad="112500"/>
          </a:effectLst>
        </p:spPr>
      </p:pic>
      <p:pic>
        <p:nvPicPr>
          <p:cNvPr id="6" name="Рисунок 5">
            <a:extLst>
              <a:ext uri="{FF2B5EF4-FFF2-40B4-BE49-F238E27FC236}">
                <a16:creationId xmlns="" xmlns:a16="http://schemas.microsoft.com/office/drawing/2014/main" id="{E168A0FB-44A8-47F5-896F-35FDF4FB80B1}"/>
              </a:ext>
            </a:extLst>
          </p:cNvPr>
          <p:cNvPicPr>
            <a:picLocks noChangeAspect="1"/>
          </p:cNvPicPr>
          <p:nvPr/>
        </p:nvPicPr>
        <p:blipFill>
          <a:blip r:embed="rId3"/>
          <a:stretch>
            <a:fillRect/>
          </a:stretch>
        </p:blipFill>
        <p:spPr>
          <a:xfrm>
            <a:off x="4339770" y="3625949"/>
            <a:ext cx="4580492" cy="2576527"/>
          </a:xfrm>
          <a:prstGeom prst="rect">
            <a:avLst/>
          </a:prstGeom>
          <a:ln>
            <a:noFill/>
          </a:ln>
          <a:effectLst>
            <a:softEdge rad="112500"/>
          </a:effectLst>
        </p:spPr>
      </p:pic>
      <p:pic>
        <p:nvPicPr>
          <p:cNvPr id="7" name="Рисунок 6">
            <a:extLst>
              <a:ext uri="{FF2B5EF4-FFF2-40B4-BE49-F238E27FC236}">
                <a16:creationId xmlns="" xmlns:a16="http://schemas.microsoft.com/office/drawing/2014/main" id="{FB93801E-1C53-4E9B-A2D3-079B982D2CDC}"/>
              </a:ext>
            </a:extLst>
          </p:cNvPr>
          <p:cNvPicPr>
            <a:picLocks noChangeAspect="1"/>
          </p:cNvPicPr>
          <p:nvPr/>
        </p:nvPicPr>
        <p:blipFill>
          <a:blip r:embed="rId4"/>
          <a:stretch>
            <a:fillRect/>
          </a:stretch>
        </p:blipFill>
        <p:spPr>
          <a:xfrm>
            <a:off x="9113538" y="3697674"/>
            <a:ext cx="3018972" cy="2504802"/>
          </a:xfrm>
          <a:prstGeom prst="rect">
            <a:avLst/>
          </a:prstGeom>
          <a:ln>
            <a:noFill/>
          </a:ln>
          <a:effectLst>
            <a:softEdge rad="112500"/>
          </a:effectLst>
        </p:spPr>
      </p:pic>
      <p:sp>
        <p:nvSpPr>
          <p:cNvPr id="8" name="TextBox 7">
            <a:extLst>
              <a:ext uri="{FF2B5EF4-FFF2-40B4-BE49-F238E27FC236}">
                <a16:creationId xmlns="" xmlns:a16="http://schemas.microsoft.com/office/drawing/2014/main" id="{A11B9712-6F56-41A5-996E-20EC63E5BEF7}"/>
              </a:ext>
            </a:extLst>
          </p:cNvPr>
          <p:cNvSpPr txBox="1"/>
          <p:nvPr/>
        </p:nvSpPr>
        <p:spPr>
          <a:xfrm>
            <a:off x="508000" y="6202476"/>
            <a:ext cx="11176000" cy="646331"/>
          </a:xfrm>
          <a:prstGeom prst="rect">
            <a:avLst/>
          </a:prstGeom>
          <a:noFill/>
        </p:spPr>
        <p:txBody>
          <a:bodyPr wrap="square" rtlCol="0">
            <a:spAutoFit/>
          </a:bodyPr>
          <a:lstStyle/>
          <a:p>
            <a:pPr algn="ctr"/>
            <a:r>
              <a:rPr lang="ru-RU" dirty="0">
                <a:solidFill>
                  <a:srgbClr val="C00000"/>
                </a:solidFill>
              </a:rPr>
              <a:t>Внимание! При использовании изображении трудовых мигрантов определенных стран автор не хотел обидеть либо унизить какую-либо нацию.</a:t>
            </a:r>
          </a:p>
        </p:txBody>
      </p:sp>
    </p:spTree>
    <p:extLst>
      <p:ext uri="{BB962C8B-B14F-4D97-AF65-F5344CB8AC3E}">
        <p14:creationId xmlns:p14="http://schemas.microsoft.com/office/powerpoint/2010/main" val="197816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8950E79-CC87-4422-8B3C-A620A5760E16}"/>
              </a:ext>
            </a:extLst>
          </p:cNvPr>
          <p:cNvSpPr txBox="1"/>
          <p:nvPr/>
        </p:nvSpPr>
        <p:spPr>
          <a:xfrm>
            <a:off x="98474" y="295422"/>
            <a:ext cx="11901268" cy="2431435"/>
          </a:xfrm>
          <a:prstGeom prst="rect">
            <a:avLst/>
          </a:prstGeom>
          <a:noFill/>
        </p:spPr>
        <p:txBody>
          <a:bodyPr wrap="square" rtlCol="0">
            <a:spAutoFit/>
          </a:bodyPr>
          <a:lstStyle/>
          <a:p>
            <a:r>
              <a:rPr lang="ru-RU" sz="3200" b="1" i="1" dirty="0"/>
              <a:t>Источники:</a:t>
            </a:r>
          </a:p>
          <a:p>
            <a:r>
              <a:rPr lang="ru-RU" sz="2400" dirty="0"/>
              <a:t>Кодекс об Административных правонарушениях Республики Казахстан (Глава 28. Административные правонарушения, посягающие на установленный порядок</a:t>
            </a:r>
          </a:p>
          <a:p>
            <a:r>
              <a:rPr lang="ru-RU" sz="2400" dirty="0"/>
              <a:t>режима Государственной границы Республики Казахстан и порядок пребывания на территории Республики Казахстан)</a:t>
            </a:r>
          </a:p>
          <a:p>
            <a:r>
              <a:rPr lang="ru-RU" sz="2400" dirty="0"/>
              <a:t> </a:t>
            </a:r>
          </a:p>
        </p:txBody>
      </p:sp>
      <p:pic>
        <p:nvPicPr>
          <p:cNvPr id="5" name="Рисунок 4">
            <a:extLst>
              <a:ext uri="{FF2B5EF4-FFF2-40B4-BE49-F238E27FC236}">
                <a16:creationId xmlns="" xmlns:a16="http://schemas.microsoft.com/office/drawing/2014/main" id="{01D525CF-44A3-4B59-8BC9-19F9C9E206B5}"/>
              </a:ext>
            </a:extLst>
          </p:cNvPr>
          <p:cNvPicPr>
            <a:picLocks noChangeAspect="1"/>
          </p:cNvPicPr>
          <p:nvPr/>
        </p:nvPicPr>
        <p:blipFill>
          <a:blip r:embed="rId2"/>
          <a:stretch>
            <a:fillRect/>
          </a:stretch>
        </p:blipFill>
        <p:spPr>
          <a:xfrm>
            <a:off x="1112520" y="2365131"/>
            <a:ext cx="4197447" cy="4197447"/>
          </a:xfrm>
          <a:prstGeom prst="rect">
            <a:avLst/>
          </a:prstGeom>
        </p:spPr>
      </p:pic>
    </p:spTree>
    <p:extLst>
      <p:ext uri="{BB962C8B-B14F-4D97-AF65-F5344CB8AC3E}">
        <p14:creationId xmlns:p14="http://schemas.microsoft.com/office/powerpoint/2010/main" val="943350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3065B6F-31AD-43A6-BE4C-75079AC674AF}"/>
              </a:ext>
            </a:extLst>
          </p:cNvPr>
          <p:cNvSpPr txBox="1"/>
          <p:nvPr/>
        </p:nvSpPr>
        <p:spPr>
          <a:xfrm>
            <a:off x="1477108" y="-14073"/>
            <a:ext cx="9495692" cy="1015663"/>
          </a:xfrm>
          <a:prstGeom prst="rect">
            <a:avLst/>
          </a:prstGeom>
          <a:noFill/>
        </p:spPr>
        <p:txBody>
          <a:bodyPr wrap="square" rtlCol="0">
            <a:spAutoFit/>
          </a:bodyPr>
          <a:lstStyle/>
          <a:p>
            <a:r>
              <a:rPr lang="ru-RU" sz="6000" b="1" i="1" dirty="0">
                <a:solidFill>
                  <a:schemeClr val="accent1">
                    <a:lumMod val="75000"/>
                  </a:schemeClr>
                </a:solidFill>
              </a:rPr>
              <a:t>Спасибо за внимание!!!</a:t>
            </a:r>
          </a:p>
        </p:txBody>
      </p:sp>
      <p:pic>
        <p:nvPicPr>
          <p:cNvPr id="6" name="Рисунок 5" descr="Изображение выглядит как человек, внешний, спорт, небо&#10;&#10;Описание создано с очень высокой степенью достоверности">
            <a:extLst>
              <a:ext uri="{FF2B5EF4-FFF2-40B4-BE49-F238E27FC236}">
                <a16:creationId xmlns="" xmlns:a16="http://schemas.microsoft.com/office/drawing/2014/main" id="{3AA7C95A-1360-4B07-ABEB-2A3DEAE4B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593" y="925147"/>
            <a:ext cx="9495692" cy="5502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2535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B87F9B3-0E1B-4349-AF35-C8A839738A87}"/>
              </a:ext>
            </a:extLst>
          </p:cNvPr>
          <p:cNvSpPr txBox="1"/>
          <p:nvPr/>
        </p:nvSpPr>
        <p:spPr>
          <a:xfrm>
            <a:off x="281352" y="211017"/>
            <a:ext cx="11812172" cy="6370975"/>
          </a:xfrm>
          <a:prstGeom prst="rect">
            <a:avLst/>
          </a:prstGeom>
          <a:noFill/>
        </p:spPr>
        <p:txBody>
          <a:bodyPr wrap="square" rtlCol="0">
            <a:spAutoFit/>
          </a:bodyPr>
          <a:lstStyle/>
          <a:p>
            <a:r>
              <a:rPr lang="ru-RU" sz="2400" b="1" i="1" dirty="0"/>
              <a:t>	</a:t>
            </a:r>
            <a:r>
              <a:rPr lang="ru-RU" sz="2400" b="1" i="1" dirty="0" smtClean="0"/>
              <a:t>				</a:t>
            </a:r>
            <a:r>
              <a:rPr lang="ru-RU" sz="2400" b="1" i="1" dirty="0" smtClean="0">
                <a:solidFill>
                  <a:srgbClr val="FF0000"/>
                </a:solidFill>
              </a:rPr>
              <a:t> РАССМОТРИМ    ПОЛОЖЕНИЯ      КОАП  РК </a:t>
            </a:r>
            <a:endParaRPr lang="ru-RU" sz="2400" b="1" i="1" dirty="0">
              <a:solidFill>
                <a:srgbClr val="FF0000"/>
              </a:solidFill>
            </a:endParaRPr>
          </a:p>
          <a:p>
            <a:endParaRPr lang="ru-RU" sz="2400" b="1" i="1" dirty="0"/>
          </a:p>
          <a:p>
            <a:r>
              <a:rPr lang="ru-RU" dirty="0">
                <a:solidFill>
                  <a:srgbClr val="FF0000"/>
                </a:solidFill>
              </a:rPr>
              <a:t>1) </a:t>
            </a:r>
            <a:r>
              <a:rPr lang="ru-RU" u="sng" dirty="0">
                <a:solidFill>
                  <a:srgbClr val="00B050"/>
                </a:solidFill>
              </a:rPr>
              <a:t>Статья 510. </a:t>
            </a:r>
            <a:r>
              <a:rPr lang="ru-RU" dirty="0"/>
              <a:t>Нарушение пограничного режима в пограничной зоне и порядка пребывания в отдельных местностях</a:t>
            </a:r>
          </a:p>
          <a:p>
            <a:r>
              <a:rPr lang="ru-RU" dirty="0">
                <a:solidFill>
                  <a:srgbClr val="FF0000"/>
                </a:solidFill>
              </a:rPr>
              <a:t>2) </a:t>
            </a:r>
            <a:r>
              <a:rPr lang="ru-RU" u="sng" dirty="0">
                <a:solidFill>
                  <a:srgbClr val="00B050"/>
                </a:solidFill>
              </a:rPr>
              <a:t>Статья 511. </a:t>
            </a:r>
            <a:r>
              <a:rPr lang="ru-RU" dirty="0"/>
              <a:t>Нарушение ограничений, установленных на территории запретной зоны при арсеналах, базах и складах Вооруженных Сил Республики Казахстан, других войск и воинских формирований Республики Казахстан и запретного района при арсеналах, базах и складах Вооруженных Сил Республики Казахстан, других войск и воинских формирований Республики Казахстан </a:t>
            </a:r>
          </a:p>
          <a:p>
            <a:r>
              <a:rPr lang="ru-RU" dirty="0">
                <a:solidFill>
                  <a:srgbClr val="FF0000"/>
                </a:solidFill>
              </a:rPr>
              <a:t>3) </a:t>
            </a:r>
            <a:r>
              <a:rPr lang="ru-RU" u="sng" dirty="0">
                <a:solidFill>
                  <a:srgbClr val="00B050"/>
                </a:solidFill>
              </a:rPr>
              <a:t>Статья 512. </a:t>
            </a:r>
            <a:r>
              <a:rPr lang="ru-RU" dirty="0"/>
              <a:t>Нарушение режимов территориальных вод (моря) и внутренних вод Республики Казахстан </a:t>
            </a:r>
          </a:p>
          <a:p>
            <a:r>
              <a:rPr lang="ru-RU" dirty="0">
                <a:solidFill>
                  <a:srgbClr val="FF0000"/>
                </a:solidFill>
              </a:rPr>
              <a:t>4) </a:t>
            </a:r>
            <a:r>
              <a:rPr lang="ru-RU" u="sng" dirty="0">
                <a:solidFill>
                  <a:srgbClr val="00B050"/>
                </a:solidFill>
              </a:rPr>
              <a:t>Статья 513. </a:t>
            </a:r>
            <a:r>
              <a:rPr lang="ru-RU" dirty="0"/>
              <a:t>Нарушение режима в пунктах пропуска через Государственную границу Республики Казахстан </a:t>
            </a:r>
          </a:p>
          <a:p>
            <a:r>
              <a:rPr lang="ru-RU" dirty="0">
                <a:solidFill>
                  <a:srgbClr val="FF0000"/>
                </a:solidFill>
              </a:rPr>
              <a:t>5) </a:t>
            </a:r>
            <a:r>
              <a:rPr lang="ru-RU" u="sng" dirty="0">
                <a:solidFill>
                  <a:srgbClr val="00B050"/>
                </a:solidFill>
              </a:rPr>
              <a:t>Статья 514. </a:t>
            </a:r>
            <a:r>
              <a:rPr lang="ru-RU" dirty="0"/>
              <a:t>Нарушение режима Государственной границы Республики Казахстан </a:t>
            </a:r>
          </a:p>
          <a:p>
            <a:r>
              <a:rPr lang="ru-RU" dirty="0">
                <a:solidFill>
                  <a:srgbClr val="FF0000"/>
                </a:solidFill>
              </a:rPr>
              <a:t>6) </a:t>
            </a:r>
            <a:r>
              <a:rPr lang="ru-RU" u="sng" dirty="0">
                <a:solidFill>
                  <a:srgbClr val="00B050"/>
                </a:solidFill>
              </a:rPr>
              <a:t>Статья 515. </a:t>
            </a:r>
            <a:r>
              <a:rPr lang="ru-RU" dirty="0"/>
              <a:t>Незаконный провоз через Государственную границу Республики Казахстан </a:t>
            </a:r>
          </a:p>
          <a:p>
            <a:r>
              <a:rPr lang="ru-RU" dirty="0">
                <a:solidFill>
                  <a:srgbClr val="FF0000"/>
                </a:solidFill>
              </a:rPr>
              <a:t>7) </a:t>
            </a:r>
            <a:r>
              <a:rPr lang="ru-RU" u="sng" dirty="0">
                <a:solidFill>
                  <a:srgbClr val="00B050"/>
                </a:solidFill>
              </a:rPr>
              <a:t>Статья 516. </a:t>
            </a:r>
            <a:r>
              <a:rPr lang="ru-RU" dirty="0"/>
              <a:t>Неповиновение законному распоряжению или требованию военнослужащего в связи с исполнением им обязанностей по охране Государственной границы Республики Казахстан </a:t>
            </a:r>
          </a:p>
          <a:p>
            <a:r>
              <a:rPr lang="ru-RU" dirty="0">
                <a:solidFill>
                  <a:srgbClr val="FF0000"/>
                </a:solidFill>
              </a:rPr>
              <a:t>8) </a:t>
            </a:r>
            <a:r>
              <a:rPr lang="ru-RU" u="sng" dirty="0">
                <a:solidFill>
                  <a:srgbClr val="00B050"/>
                </a:solidFill>
              </a:rPr>
              <a:t>Статья 517. </a:t>
            </a:r>
            <a:r>
              <a:rPr lang="ru-RU" dirty="0"/>
              <a:t>Нарушение иностранцем или лицом без гражданства законодательства Республики Казахстан в области миграции населения</a:t>
            </a:r>
          </a:p>
          <a:p>
            <a:r>
              <a:rPr lang="ru-RU" dirty="0">
                <a:solidFill>
                  <a:srgbClr val="FF0000"/>
                </a:solidFill>
              </a:rPr>
              <a:t>9) </a:t>
            </a:r>
            <a:r>
              <a:rPr lang="ru-RU" u="sng" dirty="0">
                <a:solidFill>
                  <a:srgbClr val="00B050"/>
                </a:solidFill>
              </a:rPr>
              <a:t>Статья 518. </a:t>
            </a:r>
            <a:r>
              <a:rPr lang="ru-RU" dirty="0"/>
              <a:t>Нарушение законодательства Республики Казахстан в области миграции населения физическими или юридическими лицами, принимающими иностранцев и лиц без гражданства</a:t>
            </a:r>
          </a:p>
          <a:p>
            <a:r>
              <a:rPr lang="ru-RU" dirty="0">
                <a:solidFill>
                  <a:srgbClr val="FF0000"/>
                </a:solidFill>
              </a:rPr>
              <a:t>10) </a:t>
            </a:r>
            <a:r>
              <a:rPr lang="ru-RU" u="sng" dirty="0">
                <a:solidFill>
                  <a:srgbClr val="00B050"/>
                </a:solidFill>
              </a:rPr>
              <a:t>Статья 519. </a:t>
            </a:r>
            <a:r>
              <a:rPr lang="ru-RU" dirty="0"/>
              <a:t>Привлечение иностранной рабочей силы и трудовых иммигрантов с нарушением законодательства Республики Казахстан </a:t>
            </a:r>
          </a:p>
          <a:p>
            <a:r>
              <a:rPr lang="ru-RU" dirty="0">
                <a:solidFill>
                  <a:srgbClr val="FF0000"/>
                </a:solidFill>
              </a:rPr>
              <a:t>11) </a:t>
            </a:r>
            <a:r>
              <a:rPr lang="ru-RU" u="sng" dirty="0">
                <a:solidFill>
                  <a:srgbClr val="00B050"/>
                </a:solidFill>
              </a:rPr>
              <a:t>Статья 520. </a:t>
            </a:r>
            <a:r>
              <a:rPr lang="ru-RU" dirty="0"/>
              <a:t>Незаконная деятельность по трудоустройству граждан Республики Казахстан за границей</a:t>
            </a:r>
          </a:p>
        </p:txBody>
      </p:sp>
    </p:spTree>
    <p:extLst>
      <p:ext uri="{BB962C8B-B14F-4D97-AF65-F5344CB8AC3E}">
        <p14:creationId xmlns:p14="http://schemas.microsoft.com/office/powerpoint/2010/main" val="347085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4CD9815-7159-4C92-A70B-A4584A0E7A51}"/>
              </a:ext>
            </a:extLst>
          </p:cNvPr>
          <p:cNvSpPr txBox="1"/>
          <p:nvPr/>
        </p:nvSpPr>
        <p:spPr>
          <a:xfrm>
            <a:off x="337625" y="112541"/>
            <a:ext cx="11690252" cy="707886"/>
          </a:xfrm>
          <a:prstGeom prst="rect">
            <a:avLst/>
          </a:prstGeom>
          <a:noFill/>
        </p:spPr>
        <p:txBody>
          <a:bodyPr wrap="square" rtlCol="0">
            <a:spAutoFit/>
          </a:bodyPr>
          <a:lstStyle/>
          <a:p>
            <a:pPr algn="ctr"/>
            <a:r>
              <a:rPr lang="ru-RU" sz="2000" dirty="0">
                <a:solidFill>
                  <a:srgbClr val="FF0000"/>
                </a:solidFill>
              </a:rPr>
              <a:t>1) </a:t>
            </a:r>
            <a:r>
              <a:rPr lang="ru-RU" sz="2000" u="sng" dirty="0">
                <a:solidFill>
                  <a:srgbClr val="00B050"/>
                </a:solidFill>
              </a:rPr>
              <a:t>Статья 510. </a:t>
            </a:r>
            <a:r>
              <a:rPr lang="ru-RU" sz="2000" dirty="0"/>
              <a:t>Нарушение пограничного режима в пограничной зоне и порядка пребывания в отдельных местностях</a:t>
            </a:r>
          </a:p>
        </p:txBody>
      </p:sp>
      <p:sp>
        <p:nvSpPr>
          <p:cNvPr id="7" name="TextBox 6">
            <a:extLst>
              <a:ext uri="{FF2B5EF4-FFF2-40B4-BE49-F238E27FC236}">
                <a16:creationId xmlns="" xmlns:a16="http://schemas.microsoft.com/office/drawing/2014/main" id="{A27CAF47-A34F-4452-BF0F-0F3DD9C81407}"/>
              </a:ext>
            </a:extLst>
          </p:cNvPr>
          <p:cNvSpPr txBox="1"/>
          <p:nvPr/>
        </p:nvSpPr>
        <p:spPr>
          <a:xfrm>
            <a:off x="154745" y="820427"/>
            <a:ext cx="12037255" cy="2062103"/>
          </a:xfrm>
          <a:prstGeom prst="rect">
            <a:avLst/>
          </a:prstGeom>
          <a:noFill/>
        </p:spPr>
        <p:txBody>
          <a:bodyPr wrap="square" rtlCol="0">
            <a:spAutoFit/>
          </a:bodyPr>
          <a:lstStyle/>
          <a:p>
            <a:r>
              <a:rPr lang="ru-RU" sz="2000" u="sng" dirty="0">
                <a:solidFill>
                  <a:srgbClr val="92D050"/>
                </a:solidFill>
              </a:rPr>
              <a:t>Пограничная зона (погранзона) </a:t>
            </a:r>
            <a:r>
              <a:rPr lang="ru-RU" dirty="0"/>
              <a:t>— участок местности в виде полосы земли вдоль границы государства и территории, где ограничены свободное передвижение людей и их хозяйственная деятельность. Согласно законодательству служит интересам создания необходимых условий охраны государственной границы. Пограничную зону не следует путать с охраняемыми природными территориями (заповедниками и национальными парками), куда ограничен или закрыт доступ публики, а также автономными образованиями, куда может требоваться специальное разрешение. </a:t>
            </a:r>
          </a:p>
          <a:p>
            <a:endParaRPr lang="ru-RU" dirty="0"/>
          </a:p>
        </p:txBody>
      </p:sp>
      <p:pic>
        <p:nvPicPr>
          <p:cNvPr id="8" name="Рисунок 7">
            <a:extLst>
              <a:ext uri="{FF2B5EF4-FFF2-40B4-BE49-F238E27FC236}">
                <a16:creationId xmlns="" xmlns:a16="http://schemas.microsoft.com/office/drawing/2014/main" id="{91A2A459-5BEC-4389-B103-BB4C46C7CD7F}"/>
              </a:ext>
            </a:extLst>
          </p:cNvPr>
          <p:cNvPicPr>
            <a:picLocks noChangeAspect="1"/>
          </p:cNvPicPr>
          <p:nvPr/>
        </p:nvPicPr>
        <p:blipFill>
          <a:blip r:embed="rId2"/>
          <a:stretch>
            <a:fillRect/>
          </a:stretch>
        </p:blipFill>
        <p:spPr>
          <a:xfrm>
            <a:off x="8667399" y="2739886"/>
            <a:ext cx="3369856" cy="3298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 xmlns:a16="http://schemas.microsoft.com/office/drawing/2014/main" id="{9027CBF5-947B-40C0-8795-5019F51CD1DB}"/>
              </a:ext>
            </a:extLst>
          </p:cNvPr>
          <p:cNvSpPr txBox="1"/>
          <p:nvPr/>
        </p:nvSpPr>
        <p:spPr>
          <a:xfrm>
            <a:off x="154744" y="2882530"/>
            <a:ext cx="8510953" cy="3693319"/>
          </a:xfrm>
          <a:prstGeom prst="rect">
            <a:avLst/>
          </a:prstGeom>
          <a:noFill/>
        </p:spPr>
        <p:txBody>
          <a:bodyPr wrap="square" rtlCol="0">
            <a:spAutoFit/>
          </a:bodyPr>
          <a:lstStyle/>
          <a:p>
            <a:r>
              <a:rPr lang="ru-RU" dirty="0"/>
              <a:t>1. Нарушение пограничного режима в пограничной зоне при въезде (проходе), временном пребывании или передвижении в пограничной зоне:</a:t>
            </a:r>
          </a:p>
          <a:p>
            <a:r>
              <a:rPr lang="ru-RU" dirty="0"/>
              <a:t>1) гражданином РК без документов, удостоверяющих личность;</a:t>
            </a:r>
          </a:p>
          <a:p>
            <a:r>
              <a:rPr lang="ru-RU" dirty="0"/>
              <a:t>2) иностранцем или лицом без гражданства без документов, удостоверяющих личность, либо пропусков, выдаваемых органами внутренних дел;</a:t>
            </a:r>
          </a:p>
          <a:p>
            <a:r>
              <a:rPr lang="ru-RU" dirty="0"/>
              <a:t>3) иностранцем (жителем приграничных районов сопредельных государств), въехавшим в РК через пункты упрощенного пропуска без документов, удостоверяющих личность, либо уклоняющимся от выезда из РК в установленные сроки, а равно изменение маршрута при следовании иностранцем или лицом без гражданства через пограничную зону по путям международных железнодорожных и автомобильных сообщений к пункту пропуска с целью выезда из РК-</a:t>
            </a:r>
          </a:p>
          <a:p>
            <a:r>
              <a:rPr lang="ru-RU" dirty="0"/>
              <a:t>влечет штраф в размере пяти месячных расчетных показателей.</a:t>
            </a:r>
          </a:p>
        </p:txBody>
      </p:sp>
    </p:spTree>
    <p:extLst>
      <p:ext uri="{BB962C8B-B14F-4D97-AF65-F5344CB8AC3E}">
        <p14:creationId xmlns:p14="http://schemas.microsoft.com/office/powerpoint/2010/main" val="165094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00CC8CE-10F0-4D6C-9C06-2FBE450C155E}"/>
              </a:ext>
            </a:extLst>
          </p:cNvPr>
          <p:cNvSpPr txBox="1"/>
          <p:nvPr/>
        </p:nvSpPr>
        <p:spPr>
          <a:xfrm>
            <a:off x="0" y="225083"/>
            <a:ext cx="12027877" cy="6463308"/>
          </a:xfrm>
          <a:prstGeom prst="rect">
            <a:avLst/>
          </a:prstGeom>
          <a:noFill/>
        </p:spPr>
        <p:txBody>
          <a:bodyPr wrap="square" rtlCol="0">
            <a:spAutoFit/>
          </a:bodyPr>
          <a:lstStyle/>
          <a:p>
            <a:r>
              <a:rPr lang="ru-RU" dirty="0"/>
              <a:t>2. Ведение хозяйственной, промысловой и иной деятельности, проведение общественно-политических, культурных и иных мероприятий в пограничной зоне без уведомления Пограничной службы КНБ РК -</a:t>
            </a:r>
          </a:p>
          <a:p>
            <a:r>
              <a:rPr lang="ru-RU" dirty="0"/>
              <a:t>влекут штраф на физических лиц в размере пяти, на субъектов малого предпринимательства - в размере двадцати пяти, на субъектов среднего предпринимательства - в размере пятидесяти, на субъектов крупного предпринимательства - в размере семидесяти пяти месячных расчетных показателей.</a:t>
            </a:r>
          </a:p>
          <a:p>
            <a:endParaRPr lang="ru-RU" dirty="0"/>
          </a:p>
          <a:p>
            <a:endParaRPr lang="ru-RU" dirty="0"/>
          </a:p>
          <a:p>
            <a:endParaRPr lang="ru-RU" dirty="0"/>
          </a:p>
          <a:p>
            <a:endParaRPr lang="ru-RU" dirty="0"/>
          </a:p>
          <a:p>
            <a:endParaRPr lang="ru-RU" dirty="0"/>
          </a:p>
          <a:p>
            <a:endParaRPr lang="ru-RU" dirty="0"/>
          </a:p>
          <a:p>
            <a:endParaRPr lang="ru-RU" dirty="0"/>
          </a:p>
          <a:p>
            <a:r>
              <a:rPr lang="ru-RU" dirty="0"/>
              <a:t>3. Въезд (проход), временное пребывание или передвижение иностранца или лица без гражданства на территории РК, временно закрытой для посещения иностранцами и лицами без гражданства, без разрешения МИД РК и органов внутренних дел -</a:t>
            </a:r>
          </a:p>
          <a:p>
            <a:r>
              <a:rPr lang="ru-RU" dirty="0"/>
              <a:t>влечет штраф в размере десяти месячных расчетных показателей.</a:t>
            </a:r>
          </a:p>
          <a:p>
            <a:r>
              <a:rPr lang="ru-RU" dirty="0"/>
              <a:t>4. Деяния, предусмотренные частями, второй, третьей настоящей статьи, совершенные иностранцем или лицом без гражданства повторно в течение года после наложения административного взыскания, -</a:t>
            </a:r>
          </a:p>
          <a:p>
            <a:r>
              <a:rPr lang="ru-RU" dirty="0"/>
              <a:t>влекут штраф в размере пятнадцати месячных расчетных показателей или административное выдворение за пределы РК.</a:t>
            </a:r>
          </a:p>
          <a:p>
            <a:r>
              <a:rPr lang="ru-RU" dirty="0"/>
              <a:t>5. Деяния, предусмотренные частью первой настоящей статьи, совершенные гражданином РК повторно в течение года после наложения административного взыскания, -</a:t>
            </a:r>
          </a:p>
          <a:p>
            <a:r>
              <a:rPr lang="ru-RU" dirty="0"/>
              <a:t>влекут штраф на физических лиц в размере десяти месячных расчетных показателей.</a:t>
            </a:r>
          </a:p>
        </p:txBody>
      </p:sp>
      <p:pic>
        <p:nvPicPr>
          <p:cNvPr id="5" name="Рисунок 4">
            <a:extLst>
              <a:ext uri="{FF2B5EF4-FFF2-40B4-BE49-F238E27FC236}">
                <a16:creationId xmlns="" xmlns:a16="http://schemas.microsoft.com/office/drawing/2014/main" id="{76F722D8-0155-4F4A-8737-452C0E9AC778}"/>
              </a:ext>
            </a:extLst>
          </p:cNvPr>
          <p:cNvPicPr>
            <a:picLocks noChangeAspect="1"/>
          </p:cNvPicPr>
          <p:nvPr/>
        </p:nvPicPr>
        <p:blipFill>
          <a:blip r:embed="rId2"/>
          <a:stretch>
            <a:fillRect/>
          </a:stretch>
        </p:blipFill>
        <p:spPr>
          <a:xfrm>
            <a:off x="759661" y="1710981"/>
            <a:ext cx="3252194" cy="1862212"/>
          </a:xfrm>
          <a:prstGeom prst="rect">
            <a:avLst/>
          </a:prstGeom>
        </p:spPr>
      </p:pic>
      <p:pic>
        <p:nvPicPr>
          <p:cNvPr id="6" name="Рисунок 5">
            <a:extLst>
              <a:ext uri="{FF2B5EF4-FFF2-40B4-BE49-F238E27FC236}">
                <a16:creationId xmlns="" xmlns:a16="http://schemas.microsoft.com/office/drawing/2014/main" id="{5D7B19CA-5F84-4B0D-8908-F218E31939D2}"/>
              </a:ext>
            </a:extLst>
          </p:cNvPr>
          <p:cNvPicPr>
            <a:picLocks noChangeAspect="1"/>
          </p:cNvPicPr>
          <p:nvPr/>
        </p:nvPicPr>
        <p:blipFill>
          <a:blip r:embed="rId3"/>
          <a:stretch>
            <a:fillRect/>
          </a:stretch>
        </p:blipFill>
        <p:spPr>
          <a:xfrm>
            <a:off x="9326377" y="1447596"/>
            <a:ext cx="2701499" cy="2125598"/>
          </a:xfrm>
          <a:prstGeom prst="rect">
            <a:avLst/>
          </a:prstGeom>
        </p:spPr>
      </p:pic>
      <p:pic>
        <p:nvPicPr>
          <p:cNvPr id="7" name="Рисунок 6">
            <a:extLst>
              <a:ext uri="{FF2B5EF4-FFF2-40B4-BE49-F238E27FC236}">
                <a16:creationId xmlns="" xmlns:a16="http://schemas.microsoft.com/office/drawing/2014/main" id="{F02332BD-8663-4D70-8758-D56EFFF37602}"/>
              </a:ext>
            </a:extLst>
          </p:cNvPr>
          <p:cNvPicPr>
            <a:picLocks noChangeAspect="1"/>
          </p:cNvPicPr>
          <p:nvPr/>
        </p:nvPicPr>
        <p:blipFill>
          <a:blip r:embed="rId4"/>
          <a:stretch>
            <a:fillRect/>
          </a:stretch>
        </p:blipFill>
        <p:spPr>
          <a:xfrm>
            <a:off x="4753490" y="1710982"/>
            <a:ext cx="3094530" cy="1862211"/>
          </a:xfrm>
          <a:prstGeom prst="rect">
            <a:avLst/>
          </a:prstGeom>
        </p:spPr>
      </p:pic>
    </p:spTree>
    <p:extLst>
      <p:ext uri="{BB962C8B-B14F-4D97-AF65-F5344CB8AC3E}">
        <p14:creationId xmlns:p14="http://schemas.microsoft.com/office/powerpoint/2010/main" val="387975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242071C-38FC-4C53-983D-2FEA3BA769A0}"/>
              </a:ext>
            </a:extLst>
          </p:cNvPr>
          <p:cNvSpPr txBox="1"/>
          <p:nvPr/>
        </p:nvSpPr>
        <p:spPr>
          <a:xfrm>
            <a:off x="211015" y="239151"/>
            <a:ext cx="11980985" cy="6463308"/>
          </a:xfrm>
          <a:prstGeom prst="rect">
            <a:avLst/>
          </a:prstGeom>
          <a:noFill/>
        </p:spPr>
        <p:txBody>
          <a:bodyPr wrap="square" rtlCol="0">
            <a:spAutoFit/>
          </a:bodyPr>
          <a:lstStyle/>
          <a:p>
            <a:r>
              <a:rPr lang="ru-RU" dirty="0">
                <a:solidFill>
                  <a:srgbClr val="FF0000"/>
                </a:solidFill>
              </a:rPr>
              <a:t>2) </a:t>
            </a:r>
            <a:r>
              <a:rPr lang="ru-RU" dirty="0">
                <a:solidFill>
                  <a:srgbClr val="00B050"/>
                </a:solidFill>
              </a:rPr>
              <a:t>Статья 511. </a:t>
            </a:r>
            <a:r>
              <a:rPr lang="ru-RU" dirty="0"/>
              <a:t>Нарушение ограничений, установленных на территории запретной зоны при арсеналах, базах и складах ВС РК, других войск и воинских формирований РК и запретного района при арсеналах, базах и складах ВС РК, других войск и воинских формирований РК </a:t>
            </a:r>
          </a:p>
          <a:p>
            <a:r>
              <a:rPr lang="ru-RU" dirty="0">
                <a:solidFill>
                  <a:srgbClr val="92D050"/>
                </a:solidFill>
              </a:rPr>
              <a:t>Запретный район </a:t>
            </a:r>
            <a:r>
              <a:rPr lang="ru-RU" dirty="0"/>
              <a:t>- </a:t>
            </a:r>
            <a:r>
              <a:rPr lang="ru-RU" dirty="0">
                <a:solidFill>
                  <a:srgbClr val="92D050"/>
                </a:solidFill>
              </a:rPr>
              <a:t>территория, на которую не допускаются посторонние лица без особого на то разрешения.</a:t>
            </a:r>
          </a:p>
          <a:p>
            <a:r>
              <a:rPr lang="ru-RU" dirty="0">
                <a:solidFill>
                  <a:srgbClr val="92D050"/>
                </a:solidFill>
              </a:rPr>
              <a:t>  Территория объявляется запретной на основании постановлений (решений) органов государственной власти и управлении. </a:t>
            </a:r>
            <a:r>
              <a:rPr lang="ru-RU" dirty="0">
                <a:solidFill>
                  <a:srgbClr val="FF0000"/>
                </a:solidFill>
              </a:rPr>
              <a:t>Например</a:t>
            </a:r>
            <a:r>
              <a:rPr lang="ru-RU" dirty="0">
                <a:solidFill>
                  <a:srgbClr val="92D050"/>
                </a:solidFill>
              </a:rPr>
              <a:t>, территория, на которой размещаются особо важные объекты, объявляется запретной постановлением Совета Министров СССР или советов министров союзных республик. Внутри Запретного района могут выделяться запретные зоны.</a:t>
            </a:r>
          </a:p>
          <a:p>
            <a:r>
              <a:rPr lang="ru-RU" dirty="0"/>
              <a:t>1. Нахождение физических лиц на территории запретной зоны при арсеналах, базах и складах ВС РК, других войск и воинских формирований РК -</a:t>
            </a:r>
          </a:p>
          <a:p>
            <a:r>
              <a:rPr lang="ru-RU" dirty="0"/>
              <a:t>влечет штраф в размере десяти месячных расчетных показателей.</a:t>
            </a:r>
          </a:p>
          <a:p>
            <a:r>
              <a:rPr lang="ru-RU" dirty="0"/>
              <a:t>2. Строительство и проведение каких-либо работ, за исключением работ, осуществляемых в целях обеспечения противодиверсионной и противопожарной безопасности на территории запретной зоны при арсеналах, базах и складах ВС РК, других войск и воинских формирований РК -</a:t>
            </a:r>
          </a:p>
          <a:p>
            <a:r>
              <a:rPr lang="ru-RU" dirty="0"/>
              <a:t>влекут штраф на физических лиц в размере пятнадцати, на субъектов малого предпринимательства - в размере двадцати, на субъектов среднего предпринимательства - в размере тридцати, на субъектов крупного предпринимательства - в размере шестидесяти месячных расчетных показателей.</a:t>
            </a:r>
          </a:p>
          <a:p>
            <a:r>
              <a:rPr lang="ru-RU" dirty="0"/>
              <a:t>3. Стрельба из огнестрельного оружия, использование пиротехнических средств, а также устройство стрелковых тиров, стендов и стрельбищ на территории запретного района при арсеналах, базах и складах ВС РК, других войск и воинских формирований РК -</a:t>
            </a:r>
          </a:p>
          <a:p>
            <a:r>
              <a:rPr lang="ru-RU" dirty="0"/>
              <a:t>влекут штраф на физических лиц в размере пятнадцати, на субъектов малого предпринимательства - в размере двадцати, на субъектов среднего предпринимательства - в размере тридцати, на субъектов крупного предпринимательства - в размере шестидесяти месячных расчетных показателей.</a:t>
            </a:r>
          </a:p>
        </p:txBody>
      </p:sp>
    </p:spTree>
    <p:extLst>
      <p:ext uri="{BB962C8B-B14F-4D97-AF65-F5344CB8AC3E}">
        <p14:creationId xmlns:p14="http://schemas.microsoft.com/office/powerpoint/2010/main" val="952373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BF8C83AB-B123-4DF3-B430-E08C851D0FC1}"/>
              </a:ext>
            </a:extLst>
          </p:cNvPr>
          <p:cNvPicPr>
            <a:picLocks noChangeAspect="1"/>
          </p:cNvPicPr>
          <p:nvPr/>
        </p:nvPicPr>
        <p:blipFill>
          <a:blip r:embed="rId2"/>
          <a:stretch>
            <a:fillRect/>
          </a:stretch>
        </p:blipFill>
        <p:spPr>
          <a:xfrm>
            <a:off x="633339" y="111357"/>
            <a:ext cx="4889672" cy="3317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a:extLst>
              <a:ext uri="{FF2B5EF4-FFF2-40B4-BE49-F238E27FC236}">
                <a16:creationId xmlns="" xmlns:a16="http://schemas.microsoft.com/office/drawing/2014/main" id="{676D0C12-2016-45D8-A0E1-99F736AC549E}"/>
              </a:ext>
            </a:extLst>
          </p:cNvPr>
          <p:cNvPicPr>
            <a:picLocks noChangeAspect="1"/>
          </p:cNvPicPr>
          <p:nvPr/>
        </p:nvPicPr>
        <p:blipFill>
          <a:blip r:embed="rId3"/>
          <a:stretch>
            <a:fillRect/>
          </a:stretch>
        </p:blipFill>
        <p:spPr>
          <a:xfrm>
            <a:off x="6528581" y="94568"/>
            <a:ext cx="4598964" cy="3357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a:extLst>
              <a:ext uri="{FF2B5EF4-FFF2-40B4-BE49-F238E27FC236}">
                <a16:creationId xmlns="" xmlns:a16="http://schemas.microsoft.com/office/drawing/2014/main" id="{A3F4F142-EFB2-4048-88D0-DA613CBE1AD1}"/>
              </a:ext>
            </a:extLst>
          </p:cNvPr>
          <p:cNvPicPr>
            <a:picLocks noChangeAspect="1"/>
          </p:cNvPicPr>
          <p:nvPr/>
        </p:nvPicPr>
        <p:blipFill>
          <a:blip r:embed="rId4"/>
          <a:stretch>
            <a:fillRect/>
          </a:stretch>
        </p:blipFill>
        <p:spPr>
          <a:xfrm>
            <a:off x="3929575" y="3594663"/>
            <a:ext cx="4332849" cy="2889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5275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3EBE93B-512E-46A4-8834-CACA2C8D8D84}"/>
              </a:ext>
            </a:extLst>
          </p:cNvPr>
          <p:cNvSpPr txBox="1"/>
          <p:nvPr/>
        </p:nvSpPr>
        <p:spPr>
          <a:xfrm>
            <a:off x="211015" y="126609"/>
            <a:ext cx="11099410" cy="6740307"/>
          </a:xfrm>
          <a:prstGeom prst="rect">
            <a:avLst/>
          </a:prstGeom>
          <a:noFill/>
        </p:spPr>
        <p:txBody>
          <a:bodyPr wrap="square" rtlCol="0">
            <a:spAutoFit/>
          </a:bodyPr>
          <a:lstStyle/>
          <a:p>
            <a:r>
              <a:rPr lang="ru-RU" dirty="0">
                <a:solidFill>
                  <a:srgbClr val="FF0000"/>
                </a:solidFill>
              </a:rPr>
              <a:t>3) </a:t>
            </a:r>
            <a:r>
              <a:rPr lang="ru-RU" dirty="0">
                <a:solidFill>
                  <a:srgbClr val="00B050"/>
                </a:solidFill>
              </a:rPr>
              <a:t>Статья 512. </a:t>
            </a:r>
            <a:r>
              <a:rPr lang="ru-RU" dirty="0"/>
              <a:t>Нарушение режимов территориальных вод (моря) и внутренних вод Республики Казахстан </a:t>
            </a:r>
            <a:endParaRPr lang="ru-RU" dirty="0">
              <a:solidFill>
                <a:srgbClr val="92D050"/>
              </a:solidFill>
            </a:endParaRPr>
          </a:p>
          <a:p>
            <a:r>
              <a:rPr lang="ru-RU" dirty="0">
                <a:solidFill>
                  <a:srgbClr val="92D050"/>
                </a:solidFill>
              </a:rPr>
              <a:t>Территориальные воды (территориальное море) </a:t>
            </a:r>
            <a:r>
              <a:rPr lang="ru-RU" dirty="0"/>
              <a:t>— полоса моря (океана), прилегающая к берегу, находящемуся под суверенитетом прибрежного государства, или к его внутренним водам, и составляющая часть государственной территории. </a:t>
            </a:r>
          </a:p>
          <a:p>
            <a:r>
              <a:rPr lang="ru-RU" dirty="0"/>
              <a:t>1. Нарушение режима в территориальных водах  и внутренних водах РК, казахстанской части вод пограничных рек, озер и иных водоемов, выразившееся в несоблюдении установленного порядка учета, содержания, выхода из пунктов базирования и возвращения в пункты базирования, пребывания на воде казахстанских маломерных самоходных и несамоходных судов и судов передвижения по льду, -</a:t>
            </a:r>
          </a:p>
          <a:p>
            <a:r>
              <a:rPr lang="ru-RU" dirty="0"/>
              <a:t>влечет штраф на физических лиц в размере двадцати, на субъектов малого предпринимательства - в размере тридцати, на субъектов среднего предпринимательства - в размере пятидесяти, на субъектов крупного предпринимательства - в размере восьмидесяти месячных расчетных показателей.</a:t>
            </a:r>
          </a:p>
          <a:p>
            <a:endParaRPr lang="ru-RU" dirty="0"/>
          </a:p>
          <a:p>
            <a:endParaRPr lang="ru-RU" dirty="0"/>
          </a:p>
          <a:p>
            <a:endParaRPr lang="ru-RU" dirty="0"/>
          </a:p>
          <a:p>
            <a:r>
              <a:rPr lang="ru-RU" dirty="0"/>
              <a:t>2. Ведение в территориальных водах и внутренних водах РК, казахстанской части вод пограничных рек, озер и иных водоемов промысловой, исследовательской, изыскательской или иной деятельности без разрешения уполномоченного государственного органа с нарушением установленного законодательством РК порядка -</a:t>
            </a:r>
          </a:p>
          <a:p>
            <a:r>
              <a:rPr lang="ru-RU" dirty="0"/>
              <a:t>влечет штраф на физических лиц в размере двадцати, на субъектов малого предпринимательства - в размере тридцати, на субъектов среднего предпринимательства - в размере пятидесяти, на субъектов крупного предпринимательства - в размере восьмидесяти месячных расчетных показателей, с конфискацией транспортных средств и иных предметов, являющихся непосредственными предметами совершения административного правонарушения.</a:t>
            </a:r>
          </a:p>
        </p:txBody>
      </p:sp>
      <p:pic>
        <p:nvPicPr>
          <p:cNvPr id="5" name="Рисунок 4">
            <a:extLst>
              <a:ext uri="{FF2B5EF4-FFF2-40B4-BE49-F238E27FC236}">
                <a16:creationId xmlns="" xmlns:a16="http://schemas.microsoft.com/office/drawing/2014/main" id="{897FA66A-559F-45A8-87A9-F80C9E526038}"/>
              </a:ext>
            </a:extLst>
          </p:cNvPr>
          <p:cNvPicPr>
            <a:picLocks noChangeAspect="1"/>
          </p:cNvPicPr>
          <p:nvPr/>
        </p:nvPicPr>
        <p:blipFill>
          <a:blip r:embed="rId2"/>
          <a:stretch>
            <a:fillRect/>
          </a:stretch>
        </p:blipFill>
        <p:spPr>
          <a:xfrm>
            <a:off x="242667" y="3496762"/>
            <a:ext cx="11706665" cy="777240"/>
          </a:xfrm>
          <a:prstGeom prst="rect">
            <a:avLst/>
          </a:prstGeom>
          <a:ln>
            <a:noFill/>
          </a:ln>
          <a:effectLst>
            <a:softEdge rad="112500"/>
          </a:effectLst>
        </p:spPr>
      </p:pic>
    </p:spTree>
    <p:extLst>
      <p:ext uri="{BB962C8B-B14F-4D97-AF65-F5344CB8AC3E}">
        <p14:creationId xmlns:p14="http://schemas.microsoft.com/office/powerpoint/2010/main" val="2538478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FFA30AF-DB58-420E-99EC-A2A30AFC3EAF}"/>
              </a:ext>
            </a:extLst>
          </p:cNvPr>
          <p:cNvSpPr txBox="1"/>
          <p:nvPr/>
        </p:nvSpPr>
        <p:spPr>
          <a:xfrm>
            <a:off x="267286" y="239152"/>
            <a:ext cx="11718388" cy="3416320"/>
          </a:xfrm>
          <a:prstGeom prst="rect">
            <a:avLst/>
          </a:prstGeom>
          <a:noFill/>
        </p:spPr>
        <p:txBody>
          <a:bodyPr wrap="square" rtlCol="0">
            <a:spAutoFit/>
          </a:bodyPr>
          <a:lstStyle/>
          <a:p>
            <a:r>
              <a:rPr lang="ru-RU" dirty="0">
                <a:solidFill>
                  <a:srgbClr val="FF0000"/>
                </a:solidFill>
              </a:rPr>
              <a:t>4) </a:t>
            </a:r>
            <a:r>
              <a:rPr lang="ru-RU" dirty="0">
                <a:solidFill>
                  <a:srgbClr val="00B050"/>
                </a:solidFill>
              </a:rPr>
              <a:t>Статья 513. </a:t>
            </a:r>
            <a:r>
              <a:rPr lang="ru-RU" dirty="0"/>
              <a:t>Нарушение режима в пунктах пропуска через Государственную границу Республики Казахстан</a:t>
            </a:r>
          </a:p>
          <a:p>
            <a:r>
              <a:rPr lang="ru-RU" dirty="0">
                <a:solidFill>
                  <a:srgbClr val="92D050"/>
                </a:solidFill>
              </a:rPr>
              <a:t>Государственная граница </a:t>
            </a:r>
            <a:r>
              <a:rPr lang="ru-RU" dirty="0"/>
              <a:t>— линия и проходящая по этой линии вертикальная плоскость, определяющие пределы государственной территории (суши, вод, недр и воздушного пространства) того или иного государства, то есть пространственный предел действия государственного суверенитета.  </a:t>
            </a:r>
          </a:p>
          <a:p>
            <a:r>
              <a:rPr lang="ru-RU" dirty="0"/>
              <a:t>1. Нарушение гражданином РК режима в пунктах пропуска через Государственную границу РК, выразившееся в несоблюдении установленного порядка въезда в пункты пропуска, пребывания, передвижения и выезда из них лиц, транспортных средств, ввоза, нахождения, перемещения, вывоза грузов и товаров, осуществления хозяйственной и иной деятельности, - влечет штраф в размере пяти месячных расчетных показателей.</a:t>
            </a:r>
          </a:p>
          <a:p>
            <a:r>
              <a:rPr lang="ru-RU" dirty="0"/>
              <a:t>2. Те же действия, совершенные иностранцем или лицом без гражданства, - влекут штраф в размере десяти месячных расчетных показателей либо административное выдворение за пределы РК.</a:t>
            </a:r>
          </a:p>
          <a:p>
            <a:r>
              <a:rPr lang="ru-RU" dirty="0"/>
              <a:t> </a:t>
            </a:r>
          </a:p>
        </p:txBody>
      </p:sp>
      <p:pic>
        <p:nvPicPr>
          <p:cNvPr id="5" name="Рисунок 4">
            <a:extLst>
              <a:ext uri="{FF2B5EF4-FFF2-40B4-BE49-F238E27FC236}">
                <a16:creationId xmlns="" xmlns:a16="http://schemas.microsoft.com/office/drawing/2014/main" id="{888630B5-5AA4-490B-AC65-C6A9FBAF7EF6}"/>
              </a:ext>
            </a:extLst>
          </p:cNvPr>
          <p:cNvPicPr>
            <a:picLocks noChangeAspect="1"/>
          </p:cNvPicPr>
          <p:nvPr/>
        </p:nvPicPr>
        <p:blipFill>
          <a:blip r:embed="rId2"/>
          <a:stretch>
            <a:fillRect/>
          </a:stretch>
        </p:blipFill>
        <p:spPr>
          <a:xfrm>
            <a:off x="267286" y="3540295"/>
            <a:ext cx="5470397" cy="3078553"/>
          </a:xfrm>
          <a:prstGeom prst="rect">
            <a:avLst/>
          </a:prstGeom>
          <a:ln>
            <a:noFill/>
          </a:ln>
          <a:effectLst>
            <a:softEdge rad="112500"/>
          </a:effectLst>
        </p:spPr>
      </p:pic>
      <p:pic>
        <p:nvPicPr>
          <p:cNvPr id="6" name="Рисунок 5">
            <a:extLst>
              <a:ext uri="{FF2B5EF4-FFF2-40B4-BE49-F238E27FC236}">
                <a16:creationId xmlns="" xmlns:a16="http://schemas.microsoft.com/office/drawing/2014/main" id="{5AF46D9D-5BAB-4A17-8729-5B0821FB41C1}"/>
              </a:ext>
            </a:extLst>
          </p:cNvPr>
          <p:cNvPicPr>
            <a:picLocks noChangeAspect="1"/>
          </p:cNvPicPr>
          <p:nvPr/>
        </p:nvPicPr>
        <p:blipFill>
          <a:blip r:embed="rId3"/>
          <a:stretch>
            <a:fillRect/>
          </a:stretch>
        </p:blipFill>
        <p:spPr>
          <a:xfrm>
            <a:off x="6078863" y="3540295"/>
            <a:ext cx="5695796" cy="3081425"/>
          </a:xfrm>
          <a:prstGeom prst="rect">
            <a:avLst/>
          </a:prstGeom>
          <a:ln>
            <a:noFill/>
          </a:ln>
          <a:effectLst>
            <a:softEdge rad="112500"/>
          </a:effectLst>
        </p:spPr>
      </p:pic>
    </p:spTree>
    <p:extLst>
      <p:ext uri="{BB962C8B-B14F-4D97-AF65-F5344CB8AC3E}">
        <p14:creationId xmlns:p14="http://schemas.microsoft.com/office/powerpoint/2010/main" val="3780711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E403874-4CFF-4717-9066-CFE829D26CAA}"/>
              </a:ext>
            </a:extLst>
          </p:cNvPr>
          <p:cNvSpPr txBox="1"/>
          <p:nvPr/>
        </p:nvSpPr>
        <p:spPr>
          <a:xfrm>
            <a:off x="281354" y="295422"/>
            <a:ext cx="11629292" cy="6186309"/>
          </a:xfrm>
          <a:prstGeom prst="rect">
            <a:avLst/>
          </a:prstGeom>
          <a:noFill/>
        </p:spPr>
        <p:txBody>
          <a:bodyPr wrap="square" rtlCol="0">
            <a:spAutoFit/>
          </a:bodyPr>
          <a:lstStyle/>
          <a:p>
            <a:r>
              <a:rPr lang="ru-RU" dirty="0">
                <a:solidFill>
                  <a:srgbClr val="FF0000"/>
                </a:solidFill>
              </a:rPr>
              <a:t>5) </a:t>
            </a:r>
            <a:r>
              <a:rPr lang="ru-RU" dirty="0">
                <a:solidFill>
                  <a:srgbClr val="00B050"/>
                </a:solidFill>
              </a:rPr>
              <a:t>Статья 514. </a:t>
            </a:r>
            <a:r>
              <a:rPr lang="ru-RU" dirty="0"/>
              <a:t>Нарушение режима Государственной границы Республики Казахстан</a:t>
            </a:r>
          </a:p>
          <a:p>
            <a:r>
              <a:rPr lang="ru-RU" dirty="0"/>
              <a:t> 1. Нарушение режима Государственной границы Республики Казахстан, выразившееся в несоблюдении установленного порядка:</a:t>
            </a:r>
          </a:p>
          <a:p>
            <a:r>
              <a:rPr lang="ru-RU" dirty="0"/>
              <a:t>1) содержания Государственной границы РК (за исключением участка Государственной границы РК на Каспийском море);</a:t>
            </a:r>
          </a:p>
          <a:p>
            <a:r>
              <a:rPr lang="ru-RU" dirty="0"/>
              <a:t>2) пересечения Государственной границы РК, если это действие не содержит признаков уголовно наказуемого деяния;</a:t>
            </a:r>
          </a:p>
          <a:p>
            <a:r>
              <a:rPr lang="ru-RU" dirty="0"/>
              <a:t>3) пропуска лиц, транспортных средств, грузов и товаров через Государственную границу РК;</a:t>
            </a:r>
          </a:p>
          <a:p>
            <a:r>
              <a:rPr lang="ru-RU" dirty="0"/>
              <a:t>4) въезда, временного пребывания, проживания, передвижения в пограничной полосе и осуществления полетов над пограничной полосой</a:t>
            </a:r>
          </a:p>
          <a:p>
            <a:r>
              <a:rPr lang="ru-RU" dirty="0"/>
              <a:t>5) ведения хозяйственной, промысловой или иной деятельности, проведения общественно-политических, культурных или иных мероприятий на Государственной границе и в пограничной полосе, -</a:t>
            </a:r>
          </a:p>
          <a:p>
            <a:r>
              <a:rPr lang="ru-RU" dirty="0"/>
              <a:t>влечет штраф на физических лиц в размере десяти, на субъектов малого предпринимательства - в размере пятнадцати, на субъектов среднего предпринимательства - в размере двадцати, на субъектов крупного предпринимательства - в размере пятидесяти месячных расчетных показателей.</a:t>
            </a:r>
          </a:p>
          <a:p>
            <a:r>
              <a:rPr lang="ru-RU" dirty="0"/>
              <a:t>2. Действия, предусмотренные частью первой настоящей статьи, совершенные иностранцем или лицом без гражданства, -</a:t>
            </a:r>
          </a:p>
          <a:p>
            <a:r>
              <a:rPr lang="ru-RU" dirty="0"/>
              <a:t>влекут штраф в размере двадцати месячных расчетных показателей с конфискацией транспортных средств и иных предметов, являющихся непосредственными предметами совершения административного правонарушения, или административный арест на срок до десяти суток либо административное выдворение за пределы РК.</a:t>
            </a:r>
          </a:p>
          <a:p>
            <a:r>
              <a:rPr lang="ru-RU" dirty="0"/>
              <a:t> </a:t>
            </a:r>
          </a:p>
        </p:txBody>
      </p:sp>
    </p:spTree>
    <p:extLst>
      <p:ext uri="{BB962C8B-B14F-4D97-AF65-F5344CB8AC3E}">
        <p14:creationId xmlns:p14="http://schemas.microsoft.com/office/powerpoint/2010/main" val="9455753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Грифель</Template>
  <TotalTime>91</TotalTime>
  <Words>2106</Words>
  <Application>Microsoft Office PowerPoint</Application>
  <PresentationFormat>Произвольный</PresentationFormat>
  <Paragraphs>121</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Сланец</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Alim Dostyk</dc:creator>
  <cp:lastModifiedBy>Almagul</cp:lastModifiedBy>
  <cp:revision>11</cp:revision>
  <dcterms:created xsi:type="dcterms:W3CDTF">2018-05-03T16:58:58Z</dcterms:created>
  <dcterms:modified xsi:type="dcterms:W3CDTF">2019-05-19T10:35:51Z</dcterms:modified>
</cp:coreProperties>
</file>